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381" r:id="rId4"/>
    <p:sldId id="382" r:id="rId5"/>
    <p:sldId id="383" r:id="rId6"/>
    <p:sldId id="384" r:id="rId7"/>
    <p:sldId id="385" r:id="rId8"/>
    <p:sldId id="386" r:id="rId9"/>
    <p:sldId id="387" r:id="rId10"/>
    <p:sldId id="388" r:id="rId11"/>
    <p:sldId id="290" r:id="rId12"/>
    <p:sldId id="291" r:id="rId13"/>
    <p:sldId id="306" r:id="rId14"/>
    <p:sldId id="308" r:id="rId15"/>
    <p:sldId id="307" r:id="rId16"/>
    <p:sldId id="309" r:id="rId17"/>
    <p:sldId id="292" r:id="rId18"/>
    <p:sldId id="293" r:id="rId19"/>
    <p:sldId id="299" r:id="rId20"/>
    <p:sldId id="294" r:id="rId21"/>
    <p:sldId id="300" r:id="rId22"/>
    <p:sldId id="319" r:id="rId23"/>
    <p:sldId id="298" r:id="rId24"/>
    <p:sldId id="295" r:id="rId25"/>
    <p:sldId id="320" r:id="rId26"/>
    <p:sldId id="302" r:id="rId27"/>
    <p:sldId id="317" r:id="rId28"/>
    <p:sldId id="318" r:id="rId29"/>
    <p:sldId id="296" r:id="rId30"/>
    <p:sldId id="264" r:id="rId31"/>
    <p:sldId id="327" r:id="rId32"/>
    <p:sldId id="328" r:id="rId33"/>
    <p:sldId id="329" r:id="rId34"/>
    <p:sldId id="324" r:id="rId35"/>
    <p:sldId id="321" r:id="rId36"/>
    <p:sldId id="331" r:id="rId37"/>
    <p:sldId id="333" r:id="rId38"/>
    <p:sldId id="334" r:id="rId39"/>
    <p:sldId id="336" r:id="rId40"/>
    <p:sldId id="337" r:id="rId41"/>
    <p:sldId id="332" r:id="rId42"/>
    <p:sldId id="339" r:id="rId43"/>
    <p:sldId id="325" r:id="rId44"/>
    <p:sldId id="322" r:id="rId45"/>
    <p:sldId id="323" r:id="rId46"/>
    <p:sldId id="338" r:id="rId47"/>
    <p:sldId id="340" r:id="rId48"/>
    <p:sldId id="343" r:id="rId49"/>
    <p:sldId id="342" r:id="rId50"/>
    <p:sldId id="345" r:id="rId51"/>
    <p:sldId id="346" r:id="rId52"/>
    <p:sldId id="344" r:id="rId53"/>
    <p:sldId id="347" r:id="rId54"/>
    <p:sldId id="348" r:id="rId55"/>
    <p:sldId id="349" r:id="rId56"/>
    <p:sldId id="350" r:id="rId57"/>
    <p:sldId id="354" r:id="rId58"/>
    <p:sldId id="351" r:id="rId59"/>
    <p:sldId id="352" r:id="rId60"/>
    <p:sldId id="353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80" r:id="rId71"/>
    <p:sldId id="366" r:id="rId72"/>
    <p:sldId id="367" r:id="rId73"/>
    <p:sldId id="368" r:id="rId74"/>
    <p:sldId id="369" r:id="rId75"/>
    <p:sldId id="370" r:id="rId76"/>
    <p:sldId id="356" r:id="rId77"/>
    <p:sldId id="371" r:id="rId78"/>
    <p:sldId id="372" r:id="rId79"/>
    <p:sldId id="373" r:id="rId80"/>
    <p:sldId id="374" r:id="rId81"/>
    <p:sldId id="375" r:id="rId82"/>
    <p:sldId id="377" r:id="rId83"/>
    <p:sldId id="378" r:id="rId84"/>
    <p:sldId id="379" r:id="rId85"/>
    <p:sldId id="376" r:id="rId86"/>
    <p:sldId id="330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04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3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9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4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9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6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9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7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7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97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2A704-4CEF-4FCF-B38A-D16CA2D2E1C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719" y="116816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Harrington" panose="04040505050A02020702" pitchFamily="82" charset="0"/>
              </a:rPr>
              <a:t>Graph Theory</a:t>
            </a:r>
            <a:br>
              <a:rPr lang="en-US" dirty="0">
                <a:solidFill>
                  <a:srgbClr val="C00000"/>
                </a:solidFill>
                <a:latin typeface="Harrington" panose="04040505050A02020702" pitchFamily="82" charset="0"/>
              </a:rPr>
            </a:br>
            <a:r>
              <a:rPr lang="en-US" i="1" dirty="0">
                <a:solidFill>
                  <a:srgbClr val="002060"/>
                </a:solidFill>
                <a:latin typeface="Matura MT Script Capitals" panose="03020802060602070202" pitchFamily="66" charset="0"/>
              </a:rPr>
              <a:t>Basics</a:t>
            </a:r>
            <a:r>
              <a:rPr lang="en-US" dirty="0">
                <a:solidFill>
                  <a:srgbClr val="002060"/>
                </a:solidFill>
                <a:latin typeface="Matura MT Script Capitals" panose="03020802060602070202" pitchFamily="66" charset="0"/>
              </a:rPr>
              <a:t> </a:t>
            </a:r>
            <a:endParaRPr lang="en-US" sz="3200" dirty="0">
              <a:solidFill>
                <a:srgbClr val="002060"/>
              </a:solidFill>
              <a:latin typeface="Harrington" panose="04040505050A0202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719" y="3555768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Mr. Asim Raza</a:t>
            </a:r>
          </a:p>
          <a:p>
            <a:r>
              <a:rPr lang="en-US" dirty="0"/>
              <a:t>Email: asim.raza@ucp.edu.pk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72509"/>
            <a:ext cx="1865957" cy="1791318"/>
          </a:xfrm>
          <a:prstGeom prst="rect">
            <a:avLst/>
          </a:prstGeom>
        </p:spPr>
      </p:pic>
      <p:sp>
        <p:nvSpPr>
          <p:cNvPr id="5" name="AutoShape 2" descr="Sierpinski Triangle — Problem Solving with Algorithms and Dat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Graph Theory | Science Features | Naked Scientis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918" y="4383649"/>
            <a:ext cx="3435082" cy="22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0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288" y="1325563"/>
                <a:ext cx="3875468" cy="15951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Even and Odd Degrees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Even: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Odd: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288" y="1325563"/>
                <a:ext cx="3875468" cy="1595102"/>
              </a:xfrm>
              <a:blipFill rotWithShape="0">
                <a:blip r:embed="rId2"/>
                <a:stretch>
                  <a:fillRect l="-3302" t="-6107"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4" y="3135807"/>
            <a:ext cx="10549000" cy="111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Even and Odd Degrees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88" y="2304358"/>
            <a:ext cx="11263655" cy="1172938"/>
          </a:xfrm>
          <a:prstGeom prst="rect">
            <a:avLst/>
          </a:prstGeom>
        </p:spPr>
      </p:pic>
      <p:pic>
        <p:nvPicPr>
          <p:cNvPr id="1026" name="Picture 2" descr="People Images, Pictures, Photos - People Photographs | Shutter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8" y="4456091"/>
            <a:ext cx="3697650" cy="1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595" y="4063693"/>
            <a:ext cx="3629831" cy="246554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971800" y="1918953"/>
            <a:ext cx="2709795" cy="9575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554" y="2239010"/>
            <a:ext cx="7545123" cy="402122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2"/>
            <a:ext cx="6747456" cy="2602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Even and Odd Degrees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Suppose we have 5 friends: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Alice, Bob, Carl, Diane, Eve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4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5" y="1058863"/>
            <a:ext cx="8457865" cy="55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84" y="1325563"/>
            <a:ext cx="8580415" cy="55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58" y="1154113"/>
            <a:ext cx="8258042" cy="545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8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54" y="1325563"/>
            <a:ext cx="69627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9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Even and Odd Degrees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85" y="5400654"/>
            <a:ext cx="11076423" cy="1193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0" y="2422470"/>
            <a:ext cx="11263655" cy="1172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89" y="3476551"/>
            <a:ext cx="2832707" cy="192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Even and Odd Degrees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88" y="3244516"/>
            <a:ext cx="10760566" cy="2647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49" y="1918953"/>
            <a:ext cx="11076423" cy="119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3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628" y="3007039"/>
            <a:ext cx="9446921" cy="2324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439"/>
            <a:ext cx="11076423" cy="1193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06" y="5589274"/>
            <a:ext cx="11276160" cy="1127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074392" y="224286"/>
                <a:ext cx="3875468" cy="15951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Even and Odd Degrees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Even: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Odd: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92" y="224286"/>
                <a:ext cx="3875468" cy="1595102"/>
              </a:xfrm>
              <a:prstGeom prst="rect">
                <a:avLst/>
              </a:prstGeom>
              <a:blipFill rotWithShape="0">
                <a:blip r:embed="rId5"/>
                <a:stretch>
                  <a:fillRect l="-3145" t="-6513" b="-4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3013656" y="5550636"/>
            <a:ext cx="2640169" cy="7084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491803" y="6130344"/>
            <a:ext cx="2075646" cy="6251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70135" y="6166120"/>
            <a:ext cx="1013990" cy="6251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1533892" y="1466272"/>
                <a:ext cx="9144000" cy="23876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Graphs</a:t>
                </a:r>
                <a:br>
                  <a:rPr lang="en-US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33892" y="1466272"/>
                <a:ext cx="9144000" cy="2387600"/>
              </a:xfrm>
              <a:blipFill rotWithShape="0">
                <a:blip r:embed="rId2"/>
                <a:stretch>
                  <a:fillRect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904" y="3853872"/>
            <a:ext cx="3759796" cy="25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0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Even and Odd Degrees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87" y="2370138"/>
            <a:ext cx="9692257" cy="87437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57670" y="2398644"/>
            <a:ext cx="3538330" cy="45886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70457" y="2842594"/>
            <a:ext cx="3538330" cy="458867"/>
          </a:xfrm>
          <a:prstGeom prst="round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9688" y="3770591"/>
            <a:ext cx="7011286" cy="1755565"/>
            <a:chOff x="449688" y="3770591"/>
            <a:chExt cx="7011286" cy="1755565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449688" y="3770591"/>
              <a:ext cx="7011286" cy="17555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00B050"/>
                  </a:solidFill>
                  <a:latin typeface="Kristen ITC" panose="03050502040202030202" pitchFamily="66" charset="0"/>
                </a:rPr>
                <a:t>This implies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  <a:latin typeface="Buxton Sketch" panose="03080500000500000004" pitchFamily="66" charset="0"/>
                </a:rPr>
                <a:t>If a graph has an odd number of nodes,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  <a:latin typeface="Buxton Sketch" panose="03080500000500000004" pitchFamily="66" charset="0"/>
                </a:rPr>
                <a:t>then the number of nodes with odd degree is even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39008" y="4234070"/>
              <a:ext cx="3054627" cy="45886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829877" y="4744280"/>
              <a:ext cx="3034753" cy="458867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5565913" y="5526156"/>
            <a:ext cx="6427305" cy="12390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Because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u="sng" dirty="0">
                <a:solidFill>
                  <a:srgbClr val="0070C0"/>
                </a:solidFill>
                <a:latin typeface="Comic Sans MS" panose="030F0702030302020204" pitchFamily="66" charset="0"/>
              </a:rPr>
              <a:t>Odd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         +          </a:t>
            </a:r>
            <a:r>
              <a:rPr lang="en-US" u="sng" dirty="0">
                <a:solidFill>
                  <a:srgbClr val="00B050"/>
                </a:solidFill>
                <a:latin typeface="Comic Sans MS" panose="030F0702030302020204" pitchFamily="66" charset="0"/>
              </a:rPr>
              <a:t>Even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    =     </a:t>
            </a:r>
            <a:r>
              <a:rPr lang="en-US" u="sng" dirty="0">
                <a:solidFill>
                  <a:srgbClr val="7030A0"/>
                </a:solidFill>
                <a:latin typeface="Comic Sans MS" panose="030F0702030302020204" pitchFamily="66" charset="0"/>
              </a:rPr>
              <a:t>Odd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mic Sans MS" panose="030F0702030302020204" pitchFamily="66" charset="0"/>
              </a:rPr>
              <a:t>|Even degree nodes| </a:t>
            </a: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+</a:t>
            </a:r>
            <a:r>
              <a:rPr lang="en-US" sz="1800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mic Sans MS" panose="030F0702030302020204" pitchFamily="66" charset="0"/>
              </a:rPr>
              <a:t>|Odd degree nodes|</a:t>
            </a:r>
            <a:r>
              <a:rPr lang="en-US" sz="1800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=</a:t>
            </a:r>
            <a:r>
              <a:rPr lang="en-US" sz="1800" dirty="0">
                <a:solidFill>
                  <a:srgbClr val="7030A0"/>
                </a:solidFill>
                <a:latin typeface="Comic Sans MS" panose="030F0702030302020204" pitchFamily="66" charset="0"/>
              </a:rPr>
              <a:t> |Total nodes|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41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52A7F43-FCEF-15DE-965B-E291237C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23" y="2113785"/>
            <a:ext cx="9774930" cy="9358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Even and Odd Degrees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51" y="3320473"/>
            <a:ext cx="10186698" cy="228792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88635" y="2148726"/>
            <a:ext cx="3538330" cy="45886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67145" y="2612594"/>
            <a:ext cx="3013238" cy="458867"/>
          </a:xfrm>
          <a:prstGeom prst="round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Even and Odd Degrees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12" y="2030176"/>
            <a:ext cx="4544375" cy="102066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1311" y="3253633"/>
            <a:ext cx="9774930" cy="984769"/>
            <a:chOff x="541047" y="5397823"/>
            <a:chExt cx="9774930" cy="984769"/>
          </a:xfrm>
        </p:grpSpPr>
        <p:grpSp>
          <p:nvGrpSpPr>
            <p:cNvPr id="11" name="Group 10"/>
            <p:cNvGrpSpPr/>
            <p:nvPr/>
          </p:nvGrpSpPr>
          <p:grpSpPr>
            <a:xfrm>
              <a:off x="541047" y="5397823"/>
              <a:ext cx="9774930" cy="935898"/>
              <a:chOff x="541047" y="5411075"/>
              <a:chExt cx="9774930" cy="93589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047" y="5411075"/>
                <a:ext cx="9774930" cy="935898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3438937" y="5440019"/>
                <a:ext cx="3538330" cy="458867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ounded Rectangle 9"/>
            <p:cNvSpPr/>
            <p:nvPr/>
          </p:nvSpPr>
          <p:spPr>
            <a:xfrm>
              <a:off x="1590180" y="5923725"/>
              <a:ext cx="3684186" cy="458867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1151" y="4486208"/>
            <a:ext cx="11808571" cy="1063011"/>
            <a:chOff x="449688" y="3770591"/>
            <a:chExt cx="11898534" cy="1063011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49688" y="3770591"/>
              <a:ext cx="11898534" cy="10630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00B050"/>
                  </a:solidFill>
                  <a:latin typeface="Kristen ITC" panose="03050502040202030202" pitchFamily="66" charset="0"/>
                </a:rPr>
                <a:t>This implies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  <a:latin typeface="Buxton Sketch" panose="03080500000500000004" pitchFamily="66" charset="0"/>
                </a:rPr>
                <a:t>If a graph has an even number of nodes, then the number of nodes with odd degree is even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686186" y="4234070"/>
              <a:ext cx="2918705" cy="45886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9046408" y="4234070"/>
              <a:ext cx="3034753" cy="458867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5327376" y="5512902"/>
            <a:ext cx="6427305" cy="12390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Because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u="sng" dirty="0">
                <a:solidFill>
                  <a:srgbClr val="0070C0"/>
                </a:solidFill>
                <a:latin typeface="Comic Sans MS" panose="030F0702030302020204" pitchFamily="66" charset="0"/>
              </a:rPr>
              <a:t>Even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         +          </a:t>
            </a:r>
            <a:r>
              <a:rPr lang="en-US" u="sng" dirty="0">
                <a:solidFill>
                  <a:srgbClr val="00B050"/>
                </a:solidFill>
                <a:latin typeface="Comic Sans MS" panose="030F0702030302020204" pitchFamily="66" charset="0"/>
              </a:rPr>
              <a:t>Even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    =     </a:t>
            </a:r>
            <a:r>
              <a:rPr lang="en-US" u="sng" dirty="0">
                <a:solidFill>
                  <a:srgbClr val="7030A0"/>
                </a:solidFill>
                <a:latin typeface="Comic Sans MS" panose="030F0702030302020204" pitchFamily="66" charset="0"/>
              </a:rPr>
              <a:t>Even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mic Sans MS" panose="030F0702030302020204" pitchFamily="66" charset="0"/>
              </a:rPr>
              <a:t>|Even degree nodes| </a:t>
            </a: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+</a:t>
            </a:r>
            <a:r>
              <a:rPr lang="en-US" sz="1800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mic Sans MS" panose="030F0702030302020204" pitchFamily="66" charset="0"/>
              </a:rPr>
              <a:t>|Odd degree nodes|</a:t>
            </a:r>
            <a:r>
              <a:rPr lang="en-US" sz="1800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=</a:t>
            </a:r>
            <a:r>
              <a:rPr lang="en-US" sz="1800" dirty="0">
                <a:solidFill>
                  <a:srgbClr val="7030A0"/>
                </a:solidFill>
                <a:latin typeface="Comic Sans MS" panose="030F0702030302020204" pitchFamily="66" charset="0"/>
              </a:rPr>
              <a:t> |Total nodes|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44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Even and Odd Degrees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87" y="2327276"/>
            <a:ext cx="10305461" cy="91724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587409" y="2327276"/>
            <a:ext cx="1928191" cy="561698"/>
          </a:xfrm>
          <a:prstGeom prst="round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77673" y="2837484"/>
            <a:ext cx="801772" cy="460040"/>
          </a:xfrm>
          <a:prstGeom prst="round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Proof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49" y="1378570"/>
            <a:ext cx="8822967" cy="554586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439478" y="2928731"/>
            <a:ext cx="1378226" cy="1961322"/>
          </a:xfrm>
          <a:prstGeom prst="ellipse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Proof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31" y="1060519"/>
            <a:ext cx="8822967" cy="554586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412974" y="2743200"/>
            <a:ext cx="1378226" cy="1961322"/>
          </a:xfrm>
          <a:prstGeom prst="ellipse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130719" y="2743200"/>
            <a:ext cx="1378226" cy="1961322"/>
          </a:xfrm>
          <a:prstGeom prst="ellipse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6" idx="7"/>
            <a:endCxn id="7" idx="1"/>
          </p:cNvCxnSpPr>
          <p:nvPr/>
        </p:nvCxnSpPr>
        <p:spPr>
          <a:xfrm rot="5400000" flipH="1" flipV="1">
            <a:off x="5960959" y="2658833"/>
            <a:ext cx="12700" cy="743193"/>
          </a:xfrm>
          <a:prstGeom prst="curvedConnector3">
            <a:avLst>
              <a:gd name="adj1" fmla="val 4061646"/>
            </a:avLst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04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Proof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102" y="1146220"/>
            <a:ext cx="8009741" cy="53433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96102" y="3988904"/>
            <a:ext cx="8257357" cy="72595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7532" y="3989249"/>
            <a:ext cx="3438570" cy="9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|Odd-Degree Nodes| = Even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Even + 2 = Even</a:t>
            </a:r>
          </a:p>
        </p:txBody>
      </p:sp>
      <p:sp>
        <p:nvSpPr>
          <p:cNvPr id="8" name="Oval 7"/>
          <p:cNvSpPr/>
          <p:nvPr/>
        </p:nvSpPr>
        <p:spPr>
          <a:xfrm>
            <a:off x="5257800" y="807249"/>
            <a:ext cx="1126435" cy="1630018"/>
          </a:xfrm>
          <a:prstGeom prst="ellipse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526711" y="807249"/>
            <a:ext cx="1126435" cy="1630018"/>
          </a:xfrm>
          <a:prstGeom prst="ellipse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8" idx="0"/>
            <a:endCxn id="9" idx="0"/>
          </p:cNvCxnSpPr>
          <p:nvPr/>
        </p:nvCxnSpPr>
        <p:spPr>
          <a:xfrm rot="5400000" flipH="1" flipV="1">
            <a:off x="6455473" y="172794"/>
            <a:ext cx="12700" cy="1268911"/>
          </a:xfrm>
          <a:prstGeom prst="curvedConnector3">
            <a:avLst>
              <a:gd name="adj1" fmla="val 1800000"/>
            </a:avLst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6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Proof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102" y="1146220"/>
            <a:ext cx="8009741" cy="5343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96102" y="4784036"/>
            <a:ext cx="8257357" cy="72595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7532" y="4784382"/>
            <a:ext cx="3438570" cy="9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|Odd-Degree Nodes| = Even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Even – 2 = Even</a:t>
            </a:r>
          </a:p>
        </p:txBody>
      </p:sp>
      <p:sp>
        <p:nvSpPr>
          <p:cNvPr id="7" name="Oval 6"/>
          <p:cNvSpPr/>
          <p:nvPr/>
        </p:nvSpPr>
        <p:spPr>
          <a:xfrm>
            <a:off x="5257800" y="807249"/>
            <a:ext cx="1126435" cy="1630018"/>
          </a:xfrm>
          <a:prstGeom prst="ellipse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26711" y="807249"/>
            <a:ext cx="1126435" cy="1630018"/>
          </a:xfrm>
          <a:prstGeom prst="ellipse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stCxn id="7" idx="0"/>
            <a:endCxn id="8" idx="0"/>
          </p:cNvCxnSpPr>
          <p:nvPr/>
        </p:nvCxnSpPr>
        <p:spPr>
          <a:xfrm rot="5400000" flipH="1" flipV="1">
            <a:off x="6455473" y="172794"/>
            <a:ext cx="12700" cy="1268911"/>
          </a:xfrm>
          <a:prstGeom prst="curvedConnector3">
            <a:avLst>
              <a:gd name="adj1" fmla="val 1800000"/>
            </a:avLst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Proof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102" y="1146220"/>
            <a:ext cx="8009741" cy="5343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96102" y="5565915"/>
            <a:ext cx="8257357" cy="9236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7532" y="5426672"/>
            <a:ext cx="3438570" cy="12422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</a:rPr>
              <a:t>|Odd-Degree Nodes| = Even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Odd + 1 = Even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Even + 1 = Odd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257800" y="807249"/>
            <a:ext cx="1126435" cy="1630018"/>
          </a:xfrm>
          <a:prstGeom prst="ellipse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26711" y="807249"/>
            <a:ext cx="1126435" cy="1630018"/>
          </a:xfrm>
          <a:prstGeom prst="ellipse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stCxn id="7" idx="0"/>
            <a:endCxn id="8" idx="0"/>
          </p:cNvCxnSpPr>
          <p:nvPr/>
        </p:nvCxnSpPr>
        <p:spPr>
          <a:xfrm rot="5400000" flipH="1" flipV="1">
            <a:off x="6455473" y="172794"/>
            <a:ext cx="12700" cy="1268911"/>
          </a:xfrm>
          <a:prstGeom prst="curvedConnector3">
            <a:avLst>
              <a:gd name="adj1" fmla="val 1800000"/>
            </a:avLst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3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88" y="1325563"/>
            <a:ext cx="3875468" cy="5933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Even and Odd Degrees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6852"/>
          <a:stretch/>
        </p:blipFill>
        <p:spPr>
          <a:xfrm>
            <a:off x="421273" y="3501179"/>
            <a:ext cx="10762081" cy="1021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7" y="2327276"/>
            <a:ext cx="10305461" cy="9172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7286" y="2327276"/>
            <a:ext cx="10702017" cy="10212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3912" y="3486843"/>
            <a:ext cx="10695392" cy="1021231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9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636086"/>
            <a:ext cx="72675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550361"/>
            <a:ext cx="71913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9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u="sng" dirty="0">
                <a:solidFill>
                  <a:srgbClr val="7030A0"/>
                </a:solidFill>
                <a:latin typeface="Kristen ITC" panose="03050502040202030202" pitchFamily="66" charset="0"/>
              </a:rPr>
              <a:t>Practice Problems</a:t>
            </a:r>
            <a:br>
              <a:rPr lang="en-US" sz="3200" u="sng" dirty="0">
                <a:solidFill>
                  <a:srgbClr val="7030A0"/>
                </a:solidFill>
                <a:latin typeface="Kristen ITC" panose="03050502040202030202" pitchFamily="66" charset="0"/>
              </a:rPr>
            </a:br>
            <a:r>
              <a:rPr lang="en-US" sz="3200" dirty="0">
                <a:solidFill>
                  <a:srgbClr val="7030A0"/>
                </a:solidFill>
                <a:latin typeface="Kristen ITC" panose="03050502040202030202" pitchFamily="66" charset="0"/>
              </a:rPr>
              <a:t>				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Kristen ITC" panose="03050502040202030202" pitchFamily="66" charset="0"/>
              </a:rPr>
              <a:t>Try to solve at your own 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2" y="1325563"/>
            <a:ext cx="11170920" cy="43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u="sng" dirty="0">
                <a:solidFill>
                  <a:srgbClr val="7030A0"/>
                </a:solidFill>
                <a:latin typeface="Kristen ITC" panose="03050502040202030202" pitchFamily="66" charset="0"/>
              </a:rPr>
              <a:t>Practice Problems</a:t>
            </a:r>
            <a:br>
              <a:rPr lang="en-US" sz="3200" u="sng" dirty="0">
                <a:solidFill>
                  <a:srgbClr val="7030A0"/>
                </a:solidFill>
                <a:latin typeface="Kristen ITC" panose="03050502040202030202" pitchFamily="66" charset="0"/>
              </a:rPr>
            </a:br>
            <a:r>
              <a:rPr lang="en-US" sz="3200" dirty="0">
                <a:solidFill>
                  <a:srgbClr val="7030A0"/>
                </a:solidFill>
                <a:latin typeface="Kristen ITC" panose="03050502040202030202" pitchFamily="66" charset="0"/>
              </a:rPr>
              <a:t>				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Kristen ITC" panose="03050502040202030202" pitchFamily="66" charset="0"/>
              </a:rPr>
              <a:t>Try to solve at your own 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6" y="1325563"/>
            <a:ext cx="10785903" cy="426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u="sng" dirty="0">
                <a:solidFill>
                  <a:srgbClr val="7030A0"/>
                </a:solidFill>
                <a:latin typeface="Kristen ITC" panose="03050502040202030202" pitchFamily="66" charset="0"/>
              </a:rPr>
              <a:t>Practice Problems</a:t>
            </a:r>
            <a:br>
              <a:rPr lang="en-US" sz="3200" u="sng" dirty="0">
                <a:solidFill>
                  <a:srgbClr val="7030A0"/>
                </a:solidFill>
                <a:latin typeface="Kristen ITC" panose="03050502040202030202" pitchFamily="66" charset="0"/>
              </a:rPr>
            </a:br>
            <a:r>
              <a:rPr lang="en-US" sz="3200" dirty="0">
                <a:solidFill>
                  <a:srgbClr val="7030A0"/>
                </a:solidFill>
                <a:latin typeface="Kristen ITC" panose="03050502040202030202" pitchFamily="66" charset="0"/>
              </a:rPr>
              <a:t>				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Kristen ITC" panose="03050502040202030202" pitchFamily="66" charset="0"/>
              </a:rPr>
              <a:t>Try to solve at your own 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4" y="1325563"/>
            <a:ext cx="10923444" cy="350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2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892" y="146627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entaur" panose="02030504050205020304" pitchFamily="18" charset="0"/>
              </a:rPr>
              <a:t>Graphs</a:t>
            </a:r>
            <a:br>
              <a:rPr lang="en-US" dirty="0">
                <a:solidFill>
                  <a:srgbClr val="C00000"/>
                </a:solidFill>
                <a:latin typeface="Centaur" panose="02030504050205020304" pitchFamily="18" charset="0"/>
              </a:rPr>
            </a:b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0"/>
              </a:rPr>
              <a:t>Paths, Cycles and Connectivity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/>
              <a:t/>
            </a:r>
            <a:br>
              <a:rPr lang="en-US" dirty="0"/>
            </a:b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04" y="3853872"/>
            <a:ext cx="3759796" cy="25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27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6215" y="1439257"/>
            <a:ext cx="11160617" cy="476835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Kristen ITC" panose="03050502040202030202" pitchFamily="66" charset="0"/>
              </a:rPr>
              <a:t>Paths</a:t>
            </a:r>
          </a:p>
          <a:p>
            <a:endParaRPr lang="en-US" dirty="0">
              <a:solidFill>
                <a:srgbClr val="00B050"/>
              </a:solidFill>
              <a:latin typeface="Kristen ITC" panose="03050502040202030202" pitchFamily="66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Kristen ITC" panose="03050502040202030202" pitchFamily="66" charset="0"/>
              </a:rPr>
              <a:t>Cycles</a:t>
            </a:r>
          </a:p>
        </p:txBody>
      </p:sp>
    </p:spTree>
    <p:extLst>
      <p:ext uri="{BB962C8B-B14F-4D97-AF65-F5344CB8AC3E}">
        <p14:creationId xmlns:p14="http://schemas.microsoft.com/office/powerpoint/2010/main" val="130648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439257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Graph: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V: Set of vertices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			   E: Set of edges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  <a:p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  <a:p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439257"/>
                <a:ext cx="11160617" cy="4768358"/>
              </a:xfrm>
              <a:blipFill rotWithShape="0">
                <a:blip r:embed="rId2"/>
                <a:stretch>
                  <a:fillRect l="-984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306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439257"/>
                <a:ext cx="11160617" cy="5226586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Graph: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V: Set of vertices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			   E: Set of edges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  <a:p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Empty Graph: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n vertices and Zero edges</a:t>
                </a: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Complete Graph: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n vertices and </a:t>
                </a:r>
                <a:r>
                  <a:rPr lang="en-US" u="sng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All Possible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edges</a:t>
                </a: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Number of Edges </a:t>
                </a:r>
                <a:r>
                  <a:rPr lang="en-US" dirty="0">
                    <a:solidFill>
                      <a:srgbClr val="FF0000"/>
                    </a:solidFill>
                    <a:latin typeface="Agency FB" panose="020B0503020202020204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439257"/>
                <a:ext cx="11160617" cy="5226586"/>
              </a:xfrm>
              <a:blipFill rotWithShape="0">
                <a:blip r:embed="rId2"/>
                <a:stretch>
                  <a:fillRect l="-1148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79" y="2748146"/>
            <a:ext cx="1219200" cy="151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879" y="4229514"/>
            <a:ext cx="3484864" cy="26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04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439257"/>
                <a:ext cx="11160617" cy="5226586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Graph: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V: Set of vertices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			   E: Set of edges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  <a:p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Complement of a Graph: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Draw the missing edges, and delete the existing edges (Just take the complement of Edge set E)</a:t>
                </a: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439257"/>
                <a:ext cx="11160617" cy="5226586"/>
              </a:xfrm>
              <a:blipFill rotWithShape="0">
                <a:blip r:embed="rId2"/>
                <a:stretch>
                  <a:fillRect l="-1148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898" y="4256018"/>
            <a:ext cx="50673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20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439257"/>
                <a:ext cx="11160617" cy="5226586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Graph: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V: Set of vertices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			   E: Set of edges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  <a:p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Complement of a Graph: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Draw the missing edges, and delete the existing edges (Just take the complement of Edge set E)</a:t>
                </a: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439257"/>
                <a:ext cx="11160617" cy="5226586"/>
              </a:xfrm>
              <a:blipFill rotWithShape="0">
                <a:blip r:embed="rId2"/>
                <a:stretch>
                  <a:fillRect l="-1148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898" y="4256018"/>
            <a:ext cx="5067300" cy="240982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104784" y="4504723"/>
            <a:ext cx="1603520" cy="1531642"/>
            <a:chOff x="7056782" y="4504723"/>
            <a:chExt cx="1603520" cy="1531642"/>
          </a:xfrm>
        </p:grpSpPr>
        <p:sp>
          <p:nvSpPr>
            <p:cNvPr id="5" name="Rectangle 4"/>
            <p:cNvSpPr/>
            <p:nvPr/>
          </p:nvSpPr>
          <p:spPr>
            <a:xfrm>
              <a:off x="7275443" y="5155095"/>
              <a:ext cx="1192696" cy="132523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82071" y="5903842"/>
              <a:ext cx="1192696" cy="132523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877879" y="5585790"/>
              <a:ext cx="457201" cy="9939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8382003" y="5565914"/>
              <a:ext cx="457201" cy="9939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8669856">
              <a:off x="7153139" y="4796667"/>
              <a:ext cx="667719" cy="83832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3486871">
              <a:off x="7901887" y="4776789"/>
              <a:ext cx="667719" cy="83832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076657" y="4498099"/>
            <a:ext cx="1603520" cy="1531642"/>
            <a:chOff x="7056782" y="4504723"/>
            <a:chExt cx="1603520" cy="1531642"/>
          </a:xfrm>
        </p:grpSpPr>
        <p:sp>
          <p:nvSpPr>
            <p:cNvPr id="13" name="Rectangle 12"/>
            <p:cNvSpPr/>
            <p:nvPr/>
          </p:nvSpPr>
          <p:spPr>
            <a:xfrm>
              <a:off x="7275443" y="5155095"/>
              <a:ext cx="1192696" cy="132523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82071" y="5903842"/>
              <a:ext cx="1192696" cy="132523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6877879" y="5585790"/>
              <a:ext cx="457201" cy="9939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16200000">
              <a:off x="8382003" y="5565914"/>
              <a:ext cx="457201" cy="9939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18669856">
              <a:off x="7153139" y="4796667"/>
              <a:ext cx="667719" cy="83832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3486871">
              <a:off x="7901887" y="4776789"/>
              <a:ext cx="667719" cy="83832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173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980605"/>
            <a:ext cx="8191500" cy="53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9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068196"/>
                <a:ext cx="11160617" cy="5226586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Examples: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Verify these at your own</a:t>
                </a:r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Complement of a Graph: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Draw the missing edges, and delete the existing edges (Just take the complement of Edge set E)</a:t>
                </a: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068196"/>
                <a:ext cx="11160617" cy="5226586"/>
              </a:xfrm>
              <a:blipFill rotWithShape="0">
                <a:blip r:embed="rId2"/>
                <a:stretch>
                  <a:fillRect l="-1148" t="-2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5" y="2850746"/>
            <a:ext cx="3619500" cy="1714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391" y="3050771"/>
            <a:ext cx="3562350" cy="1514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205" y="2745973"/>
            <a:ext cx="2835965" cy="18167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521" y="5109128"/>
            <a:ext cx="3805113" cy="16393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346" y="4820604"/>
            <a:ext cx="3414505" cy="182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439257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Star Graphs: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Take a particular node and connect it to all other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nodes.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This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edges.</a:t>
                </a:r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B050"/>
                  </a:solidFill>
                  <a:latin typeface="Kristen ITC" panose="03050502040202030202" pitchFamily="66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439257"/>
                <a:ext cx="11160617" cy="4768358"/>
              </a:xfrm>
              <a:blipFill rotWithShape="0">
                <a:blip r:embed="rId2"/>
                <a:stretch>
                  <a:fillRect l="-1148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677" y="2450888"/>
            <a:ext cx="4991100" cy="39719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3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6215" y="1439257"/>
            <a:ext cx="11160617" cy="4768358"/>
          </a:xfrm>
        </p:spPr>
        <p:txBody>
          <a:bodyPr/>
          <a:lstStyle/>
          <a:p>
            <a:r>
              <a:rPr lang="en-US" dirty="0" err="1">
                <a:solidFill>
                  <a:srgbClr val="00B050"/>
                </a:solidFill>
                <a:latin typeface="Kristen ITC" panose="03050502040202030202" pitchFamily="66" charset="0"/>
              </a:rPr>
              <a:t>SubGraphs</a:t>
            </a:r>
            <a:r>
              <a:rPr lang="en-US" dirty="0">
                <a:solidFill>
                  <a:srgbClr val="00B050"/>
                </a:solidFill>
                <a:latin typeface="Kristen ITC" panose="03050502040202030202" pitchFamily="66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Agency FB" panose="020B0503020202020204" pitchFamily="34" charset="0"/>
              </a:rPr>
              <a:t>Take </a:t>
            </a:r>
            <a:r>
              <a:rPr lang="en-US" b="1" u="sng" dirty="0">
                <a:solidFill>
                  <a:srgbClr val="7030A0"/>
                </a:solidFill>
                <a:latin typeface="Agency FB" panose="020B0503020202020204" pitchFamily="34" charset="0"/>
              </a:rPr>
              <a:t>any part</a:t>
            </a:r>
            <a:r>
              <a:rPr lang="en-US" dirty="0">
                <a:solidFill>
                  <a:srgbClr val="7030A0"/>
                </a:solidFill>
                <a:latin typeface="Agency FB" panose="020B0503020202020204" pitchFamily="34" charset="0"/>
              </a:rPr>
              <a:t> of the graph – it will be </a:t>
            </a:r>
            <a:r>
              <a:rPr lang="en-US" dirty="0" err="1">
                <a:solidFill>
                  <a:srgbClr val="7030A0"/>
                </a:solidFill>
                <a:latin typeface="Agency FB" panose="020B0503020202020204" pitchFamily="34" charset="0"/>
              </a:rPr>
              <a:t>Subgraph</a:t>
            </a:r>
            <a:r>
              <a:rPr lang="en-US" dirty="0">
                <a:solidFill>
                  <a:srgbClr val="7030A0"/>
                </a:solidFill>
                <a:latin typeface="Agency FB" panose="020B0503020202020204" pitchFamily="34" charset="0"/>
              </a:rPr>
              <a:t> of the Graph (</a:t>
            </a:r>
            <a:r>
              <a:rPr lang="en-US" b="1" i="1" dirty="0">
                <a:solidFill>
                  <a:srgbClr val="7030A0"/>
                </a:solidFill>
                <a:latin typeface="Agency FB" panose="020B0503020202020204" pitchFamily="34" charset="0"/>
              </a:rPr>
              <a:t>just like subset of a set</a:t>
            </a:r>
            <a:r>
              <a:rPr lang="en-US" dirty="0">
                <a:solidFill>
                  <a:srgbClr val="7030A0"/>
                </a:solidFill>
                <a:latin typeface="Agency FB" panose="020B0503020202020204" pitchFamily="34" charset="0"/>
              </a:rPr>
              <a:t>)</a:t>
            </a:r>
            <a:endParaRPr lang="en-US" dirty="0">
              <a:solidFill>
                <a:srgbClr val="00B050"/>
              </a:solidFill>
              <a:latin typeface="Kristen ITC" panose="03050502040202030202" pitchFamily="66" charset="0"/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  <a:latin typeface="Kristen ITC" panose="03050502040202030202" pitchFamily="66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Recap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5" y="2988757"/>
            <a:ext cx="3518479" cy="16362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44" y="2956512"/>
            <a:ext cx="4405934" cy="1539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668" y="4625010"/>
            <a:ext cx="2500710" cy="183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6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77" y="1577729"/>
            <a:ext cx="70580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94" y="1325563"/>
            <a:ext cx="72199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87" y="1325563"/>
            <a:ext cx="72675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0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439256"/>
                <a:ext cx="11160617" cy="52663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Path: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Place all the nodes in a row and connect the consecutive nodes – we shall get a chain (or </a:t>
                </a:r>
                <a:r>
                  <a:rPr lang="en-US" b="1" i="1" u="sng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path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)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edges.</a:t>
                </a: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The first and last nodes are called the end points.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End points have degree = 1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Intermediate nodes have degree = 2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439256"/>
                <a:ext cx="11160617" cy="5266343"/>
              </a:xfrm>
              <a:blipFill rotWithShape="0">
                <a:blip r:embed="rId2"/>
                <a:stretch>
                  <a:fillRect l="-1148" t="-2894" r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931" y="2347912"/>
            <a:ext cx="5003881" cy="26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6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439257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Path: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Place all the nodes in a row and connect the consecutive nodes – we shall get a chain (or </a:t>
                </a:r>
                <a:r>
                  <a:rPr lang="en-US" b="1" i="1" u="sng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path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)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edges.</a:t>
                </a:r>
              </a:p>
              <a:p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If we also connect the first and last node – we complete a circular path – it is called </a:t>
                </a:r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CYCLE.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439257"/>
                <a:ext cx="11160617" cy="4768358"/>
              </a:xfrm>
              <a:blipFill rotWithShape="0">
                <a:blip r:embed="rId2"/>
                <a:stretch>
                  <a:fillRect l="-984" t="-2558" r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85" y="4143375"/>
            <a:ext cx="51720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8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439257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Path: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Place all the nodes in a row and connect the consecutive nodes – we shall get a chain (or </a:t>
                </a:r>
                <a:r>
                  <a:rPr lang="en-US" b="1" i="1" u="sng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path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)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edges.</a:t>
                </a:r>
              </a:p>
              <a:p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If we also connect the first and last node – we complete a circular path – it is called </a:t>
                </a:r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CYCLE.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FF0000"/>
                  </a:solidFill>
                  <a:latin typeface="Kristen ITC" panose="03050502040202030202" pitchFamily="66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Kristen ITC" panose="03050502040202030202" pitchFamily="66" charset="0"/>
                  </a:rPr>
                  <a:t>We may draw same graph in many ways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439257"/>
                <a:ext cx="11160617" cy="4768358"/>
              </a:xfrm>
              <a:blipFill rotWithShape="0">
                <a:blip r:embed="rId2"/>
                <a:stretch>
                  <a:fillRect l="-984" t="-2558" r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617" y="4174781"/>
            <a:ext cx="6291055" cy="26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4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Connected Graph: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If every two nodes in the graph are connected by a path.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We can reach from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to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, following a path.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  <a:blipFill rotWithShape="0">
                <a:blip r:embed="rId2"/>
                <a:stretch>
                  <a:fillRect l="-1148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84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881823-DF47-EE37-AACF-76EC4189D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434" y="1852130"/>
            <a:ext cx="8150087" cy="4310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Terminology (Directed Graph)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we want to specify a direction on each edge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Example: Vertices may represent cities, and edges may represent roads (can be one-way)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gives directed graph as follows: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 directed graph G consists of a non empty set V of 	vertices and a set E of directed edges, where each 	edge is associated with an ordered pair of vertices. 	We write G=(V,E) to denote graph.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80BBE3C-FB05-0170-D791-2E3FE5CEE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EF7BC5C-0010-52A0-FF23-273586CBAF0A}"/>
              </a:ext>
            </a:extLst>
          </p:cNvPr>
          <p:cNvSpPr/>
          <p:nvPr/>
        </p:nvSpPr>
        <p:spPr>
          <a:xfrm>
            <a:off x="1258957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64A9AD0-7892-DFC5-BA2E-A3F378506D31}"/>
              </a:ext>
            </a:extLst>
          </p:cNvPr>
          <p:cNvSpPr/>
          <p:nvPr/>
        </p:nvSpPr>
        <p:spPr>
          <a:xfrm>
            <a:off x="1908313" y="4078565"/>
            <a:ext cx="7513982" cy="16066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Connected Graph: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If every two nodes in the graph are connected by a path.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We can reach from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to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, following a path.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  <a:blipFill rotWithShape="0">
                <a:blip r:embed="rId2"/>
                <a:stretch>
                  <a:fillRect l="-1148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70" y="2341528"/>
            <a:ext cx="6281530" cy="45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0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Connected Graph: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If every two nodes in the graph are connected by a path.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We can reach from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to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, following a path.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  <a:blipFill rotWithShape="0">
                <a:blip r:embed="rId2"/>
                <a:stretch>
                  <a:fillRect l="-1148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70" y="2341528"/>
            <a:ext cx="6281530" cy="4516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44070" y="5367130"/>
            <a:ext cx="265043" cy="73130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8920" y="5367130"/>
            <a:ext cx="3856382" cy="126188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Bridge:</a:t>
            </a:r>
            <a:r>
              <a:rPr lang="en-US" sz="2000" i="1" dirty="0">
                <a:solidFill>
                  <a:srgbClr val="FF0000"/>
                </a:solidFill>
              </a:rPr>
              <a:t> if we remove this edge, the graph becomes disconnected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5175302" y="5732782"/>
            <a:ext cx="2868768" cy="265290"/>
          </a:xfrm>
          <a:prstGeom prst="straightConnector1">
            <a:avLst/>
          </a:prstGeom>
          <a:ln w="254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06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6215" y="1439257"/>
            <a:ext cx="11160617" cy="476835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Kristen ITC" panose="03050502040202030202" pitchFamily="66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Kristen ITC" panose="03050502040202030202" pitchFamily="66" charset="0"/>
              </a:rPr>
              <a:t>Connected Graphs on 5 nodes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523" y="1330076"/>
            <a:ext cx="5917423" cy="536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Walk: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A walk in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is a sequence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which are connected by edges in the given sequence.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It is just like a PATH where nodes may be </a:t>
                </a:r>
                <a:r>
                  <a:rPr lang="en-US" b="1" u="sng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REPEATED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  <a:blipFill rotWithShape="0">
                <a:blip r:embed="rId2"/>
                <a:stretch>
                  <a:fillRect l="-1148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14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Walk: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A walk in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is a sequence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which are connected by edges in the given sequence.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It is just like a PATH where nodes may be </a:t>
                </a:r>
                <a:r>
                  <a:rPr lang="en-US" b="1" u="sng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REPEATED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For example: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  <a:blipFill rotWithShape="0">
                <a:blip r:embed="rId2"/>
                <a:stretch>
                  <a:fillRect l="-1148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08" y="2388911"/>
            <a:ext cx="32575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Walk: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A walk in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is a sequence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which are connected by edges in the given sequence.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It is just like a PATH where nodes may be </a:t>
                </a:r>
                <a:r>
                  <a:rPr lang="en-US" b="1" u="sng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REPEATED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For example: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  <a:blipFill rotWithShape="0">
                <a:blip r:embed="rId2"/>
                <a:stretch>
                  <a:fillRect l="-1148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523" y="2437157"/>
            <a:ext cx="34194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" y="4513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Paths and Cycles</a:t>
            </a:r>
            <a:b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</a:br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7.2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Walk: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A walk in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is a sequence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which are connected by edges in the given sequence.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It is just like a PATH where nodes may be </a:t>
                </a:r>
                <a:r>
                  <a:rPr lang="en-US" b="1" u="sng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REPEATED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For example: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  <a:blipFill rotWithShape="0">
                <a:blip r:embed="rId2"/>
                <a:stretch>
                  <a:fillRect l="-1148" t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744" y="2655639"/>
            <a:ext cx="50863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3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</p:spPr>
            <p:txBody>
              <a:bodyPr/>
              <a:lstStyle/>
              <a:p>
                <a:r>
                  <a:rPr lang="en-US" dirty="0" err="1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Eulerian</a:t>
                </a:r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 Walk: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A walk in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such that each edge is visited </a:t>
                </a:r>
                <a:r>
                  <a:rPr lang="en-US" b="1" u="sng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ONLY ONCE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  <a:blipFill rotWithShape="0">
                <a:blip r:embed="rId2"/>
                <a:stretch>
                  <a:fillRect l="-984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Walk and Hamiltonian Cycles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700" y="2174719"/>
            <a:ext cx="3481300" cy="46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2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537817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Seven Bridges of </a:t>
            </a:r>
            <a:r>
              <a:rPr lang="en-US" dirty="0" err="1">
                <a:solidFill>
                  <a:srgbClr val="C00000"/>
                </a:solidFill>
              </a:rPr>
              <a:t>Königsberg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018" y="2624841"/>
            <a:ext cx="5838821" cy="385388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Cross each of seven bridges once and return back to starting point.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222" y="2624841"/>
            <a:ext cx="3762375" cy="36671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Walk and Hamiltonian Cycles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3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65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Seven Bridges of </a:t>
            </a:r>
            <a:r>
              <a:rPr lang="en-US" dirty="0" err="1"/>
              <a:t>Königsberg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2846823"/>
            <a:ext cx="9601196" cy="1636952"/>
          </a:xfrm>
        </p:spPr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Cross each of seven bridges once and return back to starting point.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Let’s make graph of the problem. Replace LAND by </a:t>
            </a:r>
            <a:r>
              <a:rPr lang="en-US" b="1" u="sng" dirty="0">
                <a:solidFill>
                  <a:srgbClr val="FF0000"/>
                </a:solidFill>
              </a:rPr>
              <a:t>NODES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and BRIDGES by </a:t>
            </a:r>
            <a:r>
              <a:rPr lang="en-US" b="1" u="sng" dirty="0">
                <a:solidFill>
                  <a:srgbClr val="FF0000"/>
                </a:solidFill>
              </a:rPr>
              <a:t>EDGES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connecting the lands.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483775"/>
            <a:ext cx="9686925" cy="208597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Walk and Hamiltonian Cycles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627097"/>
            <a:ext cx="71247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4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27343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Let’s Re-draw it: … and the </a:t>
            </a:r>
            <a:r>
              <a:rPr lang="en-US" dirty="0" err="1"/>
              <a:t>Eulerian</a:t>
            </a:r>
            <a:r>
              <a:rPr lang="en-US" dirty="0"/>
              <a:t> Trail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2600985"/>
            <a:ext cx="9601196" cy="2084292"/>
          </a:xfrm>
        </p:spPr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Cross each of seven bridges once and return back to starting point.</a:t>
            </a:r>
          </a:p>
          <a:p>
            <a:r>
              <a:rPr lang="en-US" b="1" u="sng" dirty="0" err="1">
                <a:solidFill>
                  <a:srgbClr val="FF0000"/>
                </a:solidFill>
              </a:rPr>
              <a:t>Eulerian</a:t>
            </a:r>
            <a:r>
              <a:rPr lang="en-US" b="1" u="sng" dirty="0">
                <a:solidFill>
                  <a:srgbClr val="FF0000"/>
                </a:solidFill>
              </a:rPr>
              <a:t> Trail/Path: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In a graph G, there is a closed path which traverse each edge ONLY ONCE and returns back to the starting point.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 such graph is called </a:t>
            </a:r>
            <a:r>
              <a:rPr lang="en-US" b="1" u="sng" dirty="0" err="1">
                <a:solidFill>
                  <a:srgbClr val="FF0000"/>
                </a:solidFill>
              </a:rPr>
              <a:t>Eulerian</a:t>
            </a:r>
            <a:r>
              <a:rPr lang="en-US" b="1" u="sng" dirty="0">
                <a:solidFill>
                  <a:srgbClr val="FF0000"/>
                </a:solidFill>
              </a:rPr>
              <a:t> Graph.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88" y="4649794"/>
            <a:ext cx="2562225" cy="2076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6" y="5510771"/>
            <a:ext cx="714375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121" y="4685277"/>
            <a:ext cx="2503508" cy="204096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Walk and Hamiltonian Cycles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1985432"/>
            <a:ext cx="9601196" cy="2084292"/>
          </a:xfrm>
        </p:spPr>
        <p:txBody>
          <a:bodyPr>
            <a:normAutofit/>
          </a:bodyPr>
          <a:lstStyle/>
          <a:p>
            <a:r>
              <a:rPr lang="en-US" b="1" u="sng" dirty="0" err="1">
                <a:solidFill>
                  <a:srgbClr val="FF0000"/>
                </a:solidFill>
              </a:rPr>
              <a:t>Eulerian</a:t>
            </a:r>
            <a:r>
              <a:rPr lang="en-US" b="1" u="sng" dirty="0">
                <a:solidFill>
                  <a:srgbClr val="FF0000"/>
                </a:solidFill>
              </a:rPr>
              <a:t> Graph: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 graph containing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Eulerian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Path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856216"/>
            <a:ext cx="3813700" cy="17734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687132" y="3912090"/>
            <a:ext cx="629992" cy="54400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375079" y="4192709"/>
            <a:ext cx="0" cy="101388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562895" y="4699650"/>
            <a:ext cx="515156" cy="506941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717442" y="4035061"/>
            <a:ext cx="508715" cy="45966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562895" y="3733231"/>
            <a:ext cx="1249251" cy="2583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170608" y="3872076"/>
            <a:ext cx="671848" cy="6355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288665" y="4902448"/>
            <a:ext cx="679841" cy="60971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148070" y="4192710"/>
            <a:ext cx="22538" cy="1013881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403242" y="4138325"/>
            <a:ext cx="545206" cy="56132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76223" y="4781544"/>
            <a:ext cx="440027" cy="42504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614412" y="5593118"/>
            <a:ext cx="1262129" cy="255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58156" y="4850932"/>
            <a:ext cx="620333" cy="592569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44203" y="3895562"/>
            <a:ext cx="2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67062" y="4472963"/>
            <a:ext cx="2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20850" y="4575996"/>
            <a:ext cx="2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8582" y="4047962"/>
            <a:ext cx="2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5698" y="3416896"/>
            <a:ext cx="2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47504" y="3878392"/>
            <a:ext cx="2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27804" y="5089001"/>
            <a:ext cx="2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25526" y="4535211"/>
            <a:ext cx="2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36134" y="4303394"/>
            <a:ext cx="2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3255" y="4728396"/>
            <a:ext cx="44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4437" y="5550500"/>
            <a:ext cx="42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22737" y="5084714"/>
            <a:ext cx="47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12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435" y="2656943"/>
            <a:ext cx="3813700" cy="1773471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297271" y="3261134"/>
            <a:ext cx="450761" cy="436239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545565" y="4456090"/>
            <a:ext cx="301581" cy="489238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08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1985432"/>
            <a:ext cx="9601196" cy="2084292"/>
          </a:xfrm>
        </p:spPr>
        <p:txBody>
          <a:bodyPr>
            <a:normAutofit/>
          </a:bodyPr>
          <a:lstStyle/>
          <a:p>
            <a:r>
              <a:rPr lang="en-US" b="1" u="sng" dirty="0" err="1">
                <a:solidFill>
                  <a:srgbClr val="FF0000"/>
                </a:solidFill>
              </a:rPr>
              <a:t>Eulerian</a:t>
            </a:r>
            <a:r>
              <a:rPr lang="en-US" b="1" u="sng" dirty="0">
                <a:solidFill>
                  <a:srgbClr val="FF0000"/>
                </a:solidFill>
              </a:rPr>
              <a:t> Graph: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 graph containing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Eulerian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Path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07" y="3856216"/>
            <a:ext cx="3813700" cy="17734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13" y="3856216"/>
            <a:ext cx="2778025" cy="185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744" y="3822199"/>
            <a:ext cx="2013748" cy="1885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4107" y="3271234"/>
            <a:ext cx="1764406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Eulerian</a:t>
            </a:r>
            <a:r>
              <a:rPr lang="en-US" dirty="0"/>
              <a:t> Graph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77306" y="3271234"/>
            <a:ext cx="21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Semi-</a:t>
            </a:r>
            <a:r>
              <a:rPr lang="en-US" dirty="0" err="1"/>
              <a:t>Eulerian</a:t>
            </a:r>
            <a:r>
              <a:rPr lang="en-US" dirty="0"/>
              <a:t> Graph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16415" y="3271233"/>
            <a:ext cx="215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</a:t>
            </a:r>
            <a:r>
              <a:rPr lang="en-US" dirty="0" err="1"/>
              <a:t>Eulerian</a:t>
            </a:r>
            <a:r>
              <a:rPr lang="en-US" dirty="0"/>
              <a:t> Graph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1985432"/>
            <a:ext cx="9601196" cy="20842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Which  graph is an </a:t>
            </a:r>
            <a:r>
              <a:rPr lang="en-US" b="1" u="sng" dirty="0" err="1">
                <a:solidFill>
                  <a:srgbClr val="FF0000"/>
                </a:solidFill>
              </a:rPr>
              <a:t>Eulerian</a:t>
            </a:r>
            <a:r>
              <a:rPr lang="en-US" b="1" u="sng" dirty="0">
                <a:solidFill>
                  <a:srgbClr val="FF0000"/>
                </a:solidFill>
              </a:rPr>
              <a:t> Graph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07" y="3856216"/>
            <a:ext cx="3813700" cy="17734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13" y="3856216"/>
            <a:ext cx="2778025" cy="185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744" y="3822199"/>
            <a:ext cx="2013748" cy="1885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4107" y="3271234"/>
            <a:ext cx="1764406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Eulerian</a:t>
            </a:r>
            <a:r>
              <a:rPr lang="en-US" dirty="0"/>
              <a:t> Graph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77306" y="3271234"/>
            <a:ext cx="21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Semi-</a:t>
            </a:r>
            <a:r>
              <a:rPr lang="en-US" dirty="0" err="1"/>
              <a:t>Eulerian</a:t>
            </a:r>
            <a:r>
              <a:rPr lang="en-US" dirty="0"/>
              <a:t> Graph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16415" y="3271233"/>
            <a:ext cx="215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</a:t>
            </a:r>
            <a:r>
              <a:rPr lang="en-US" dirty="0" err="1"/>
              <a:t>Eulerian</a:t>
            </a:r>
            <a:r>
              <a:rPr lang="en-US" dirty="0"/>
              <a:t> Graph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40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1985432"/>
            <a:ext cx="9601196" cy="20842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Which  graph is an </a:t>
            </a:r>
            <a:r>
              <a:rPr lang="en-US" b="1" u="sng" dirty="0" err="1">
                <a:solidFill>
                  <a:srgbClr val="FF0000"/>
                </a:solidFill>
              </a:rPr>
              <a:t>Eulerian</a:t>
            </a:r>
            <a:r>
              <a:rPr lang="en-US" b="1" u="sng" dirty="0">
                <a:solidFill>
                  <a:srgbClr val="FF0000"/>
                </a:solidFill>
              </a:rPr>
              <a:t> Graph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?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Lemma: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If in a graph G, every vertex has a degree at least 2, then G contains a cycle.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801" y="4315255"/>
            <a:ext cx="3813700" cy="17734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53448" y="3882980"/>
            <a:ext cx="1764406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Eulerian</a:t>
            </a:r>
            <a:r>
              <a:rPr lang="en-US" dirty="0"/>
              <a:t> Graph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41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1985432"/>
            <a:ext cx="9322453" cy="36168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Which  graph is an </a:t>
            </a:r>
            <a:r>
              <a:rPr lang="en-US" b="1" u="sng" dirty="0" err="1">
                <a:solidFill>
                  <a:srgbClr val="FF0000"/>
                </a:solidFill>
              </a:rPr>
              <a:t>Eulerian</a:t>
            </a:r>
            <a:r>
              <a:rPr lang="en-US" b="1" u="sng" dirty="0">
                <a:solidFill>
                  <a:srgbClr val="FF0000"/>
                </a:solidFill>
              </a:rPr>
              <a:t> Graph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?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Lemma: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If in a graph G, every vertex has a degree at least 2, then G contains a cycle.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Theorem (Euler, 1736):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 connected graph G is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Eulerian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if and only if the degree of each vertex is even.</a:t>
            </a:r>
          </a:p>
          <a:p>
            <a:pPr lvl="1"/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Proof: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801" y="4315255"/>
            <a:ext cx="3813700" cy="17734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32192" y="3941768"/>
            <a:ext cx="1764406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Eulerian</a:t>
            </a:r>
            <a:r>
              <a:rPr lang="en-US" dirty="0"/>
              <a:t> Graph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293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0526" y="1518505"/>
            <a:ext cx="9322453" cy="361687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Which  graph is an </a:t>
            </a:r>
            <a:r>
              <a:rPr lang="en-US" b="1" u="sng" dirty="0" err="1">
                <a:solidFill>
                  <a:srgbClr val="FF0000"/>
                </a:solidFill>
              </a:rPr>
              <a:t>Eulerian</a:t>
            </a:r>
            <a:r>
              <a:rPr lang="en-US" b="1" u="sng" dirty="0">
                <a:solidFill>
                  <a:srgbClr val="FF0000"/>
                </a:solidFill>
              </a:rPr>
              <a:t> Graph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?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Lemma: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If in a graph G, every vertex has a degree at least 2, then G contains a cycle.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Theorem (Euler, 1736):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 connected graph G is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Eulerian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if and only if the degree of each vertex is even.</a:t>
            </a:r>
          </a:p>
          <a:p>
            <a:pPr lvl="1"/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Proof: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Semi-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Eulerian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if and only if it has exactly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			   two vertices of odd degree.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300" y="4918370"/>
            <a:ext cx="3813700" cy="17734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47350" y="4356454"/>
            <a:ext cx="1764406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Eulerian</a:t>
            </a:r>
            <a:r>
              <a:rPr lang="en-US" dirty="0"/>
              <a:t> Graph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128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1985432"/>
            <a:ext cx="9322453" cy="3616878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Theorem (Euler, 1736):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 connected graph G is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Eulerian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if and only if the degree of each vertex is even.</a:t>
            </a:r>
          </a:p>
          <a:p>
            <a:pPr marL="742950" lvl="2"/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Proof: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</a:p>
          <a:p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How to construct: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Fleury’s Algorithm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801" y="4315255"/>
            <a:ext cx="3813700" cy="17734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32192" y="3941768"/>
            <a:ext cx="1764406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Eulerian</a:t>
            </a:r>
            <a:r>
              <a:rPr lang="en-US" dirty="0"/>
              <a:t> Graph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09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5679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Eulerian</a:t>
            </a:r>
            <a:r>
              <a:rPr lang="en-US" dirty="0"/>
              <a:t> Graph: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Fleury’s Algorithm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2977105"/>
            <a:ext cx="9322453" cy="3616878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How to construct: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616" y="2583569"/>
            <a:ext cx="3813700" cy="1773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85" y="4504412"/>
            <a:ext cx="10299915" cy="208957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660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442" y="94475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Eulerian</a:t>
            </a:r>
            <a:r>
              <a:rPr lang="en-US" dirty="0"/>
              <a:t> Graph: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Fleury’s Algorithm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2423314"/>
            <a:ext cx="9322453" cy="3616878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Try with these: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5126581"/>
            <a:ext cx="3488555" cy="1622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2996945"/>
            <a:ext cx="10299915" cy="2089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438" y="5214199"/>
            <a:ext cx="2302620" cy="1534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001" y="5214199"/>
            <a:ext cx="1639021" cy="153465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8900000">
            <a:off x="1674631" y="5525072"/>
            <a:ext cx="731520" cy="91440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75775" y="5163790"/>
            <a:ext cx="1043188" cy="91440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47748" y="5483738"/>
            <a:ext cx="91440" cy="854645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88654" y="6554360"/>
            <a:ext cx="1034472" cy="91440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700000">
            <a:off x="2700854" y="5964263"/>
            <a:ext cx="91440" cy="567270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8900000">
            <a:off x="2688434" y="5299132"/>
            <a:ext cx="91440" cy="511845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43959" y="5471777"/>
            <a:ext cx="91440" cy="827970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8900000">
            <a:off x="1987322" y="5898387"/>
            <a:ext cx="91440" cy="707017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700000">
            <a:off x="3381291" y="5279532"/>
            <a:ext cx="91440" cy="567270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900000">
            <a:off x="3393780" y="5985842"/>
            <a:ext cx="91440" cy="511845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18900000">
            <a:off x="4088951" y="5236121"/>
            <a:ext cx="91440" cy="640080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8900000">
            <a:off x="3785617" y="6205980"/>
            <a:ext cx="731520" cy="91440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50" y="1117737"/>
            <a:ext cx="8548688" cy="53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1D2CEF-D795-4708-8D3D-4306C997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1E49D97-275A-4376-ABF1-83C11707A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739" y="2491581"/>
            <a:ext cx="5658678" cy="3829706"/>
          </a:xfrm>
        </p:spPr>
      </p:pic>
    </p:spTree>
    <p:extLst>
      <p:ext uri="{BB962C8B-B14F-4D97-AF65-F5344CB8AC3E}">
        <p14:creationId xmlns:p14="http://schemas.microsoft.com/office/powerpoint/2010/main" val="1399861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300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Eulerian</a:t>
            </a:r>
            <a:r>
              <a:rPr lang="en-US" dirty="0"/>
              <a:t> Graph: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Fleury’s Algorithm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2423315"/>
            <a:ext cx="9322453" cy="3616878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Try with these: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Seven Bridges of </a:t>
            </a:r>
            <a:r>
              <a:rPr lang="en-US" b="1" dirty="0" err="1"/>
              <a:t>Königsberg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78" y="2842399"/>
            <a:ext cx="8647920" cy="17544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51" y="4614444"/>
            <a:ext cx="2503508" cy="2040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35" y="4596826"/>
            <a:ext cx="2571750" cy="1981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0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7725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Eulerian</a:t>
            </a:r>
            <a:r>
              <a:rPr lang="en-US" dirty="0"/>
              <a:t> Graph: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Fleury’s Algorithm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2397560"/>
            <a:ext cx="9322453" cy="3616878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Try with these: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Seven Bridges of </a:t>
            </a:r>
            <a:r>
              <a:rPr lang="en-US" b="1" dirty="0" err="1"/>
              <a:t>Königsberg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78" y="2816644"/>
            <a:ext cx="8647920" cy="17544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51" y="4588689"/>
            <a:ext cx="2503508" cy="2040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35" y="4571071"/>
            <a:ext cx="257175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0512" y="5401917"/>
            <a:ext cx="208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SOLVABLE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87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729106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/>
              <a:t>Exercises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10" y="2769695"/>
            <a:ext cx="7282980" cy="28970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653" y="2897531"/>
            <a:ext cx="1865957" cy="17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570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201075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/>
              <a:t>Exercises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38" y="2236564"/>
            <a:ext cx="7527724" cy="313392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36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252591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/>
              <a:t>Exercises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10" y="2142320"/>
            <a:ext cx="8269180" cy="289332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Graph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34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  <a:latin typeface="Kristen ITC" panose="03050502040202030202" pitchFamily="66" charset="0"/>
                  </a:rPr>
                  <a:t>Hamiltonian Cycle: 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A cycle in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such that each </a:t>
                </a:r>
                <a:r>
                  <a:rPr lang="en-US" b="1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NODE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 is visited </a:t>
                </a:r>
                <a:r>
                  <a:rPr lang="en-US" b="1" u="sng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ONLY ONCE</a:t>
                </a:r>
                <a:r>
                  <a:rPr lang="en-US" dirty="0">
                    <a:solidFill>
                      <a:srgbClr val="7030A0"/>
                    </a:solidFill>
                    <a:latin typeface="Agency FB" panose="020B0503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7030A0"/>
                  </a:solidFill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15" y="1330076"/>
                <a:ext cx="11160617" cy="4768358"/>
              </a:xfrm>
              <a:blipFill rotWithShape="0">
                <a:blip r:embed="rId2"/>
                <a:stretch>
                  <a:fillRect l="-984" t="-2685"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13953" y="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C00000"/>
                </a:solidFill>
                <a:latin typeface="Kristen ITC" panose="03050502040202030202" pitchFamily="66" charset="0"/>
              </a:rPr>
              <a:t>Eulerian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Walk and Hamiltonian Cycles</a:t>
            </a:r>
          </a:p>
          <a:p>
            <a:r>
              <a:rPr lang="en-US" sz="2400" dirty="0">
                <a:solidFill>
                  <a:srgbClr val="002060"/>
                </a:solidFill>
                <a:latin typeface="Bradley Hand ITC" panose="03070402050302030203" pitchFamily="66" charset="0"/>
              </a:rPr>
              <a:t>(Section 7.3 of textbook)</a:t>
            </a:r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28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/>
              <a:t>Hamiltonian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021984"/>
            <a:ext cx="9601196" cy="3853884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  <a:latin typeface="Garamond" panose="02020404030301010803" pitchFamily="18" charset="0"/>
              </a:rPr>
              <a:t>Hamiltonian Cycle: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 In a graph G, there is a closed path which traverse each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vertex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 ONLY ONCE and returns back to the starting point.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 such graph is called </a:t>
            </a:r>
            <a:r>
              <a:rPr lang="en-US" b="1" u="sng" dirty="0">
                <a:solidFill>
                  <a:srgbClr val="FF0000"/>
                </a:solidFill>
                <a:latin typeface="Garamond" panose="02020404030301010803" pitchFamily="18" charset="0"/>
              </a:rPr>
              <a:t>Hamiltonian Graph.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016" y="3378596"/>
            <a:ext cx="2567910" cy="249727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44258" y="3378596"/>
            <a:ext cx="352745" cy="35627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8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/>
              <a:t>Hamiltonian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021984"/>
            <a:ext cx="9601196" cy="3853884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  <a:latin typeface="Garamond" panose="02020404030301010803" pitchFamily="18" charset="0"/>
              </a:rPr>
              <a:t>Hamiltonian Cycle: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 In a graph G, there is a closed path which traverse each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vertex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 ONLY ONCE and returns back to the starting point.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 such graph is called </a:t>
            </a:r>
            <a:r>
              <a:rPr lang="en-US" b="1" u="sng" dirty="0">
                <a:solidFill>
                  <a:srgbClr val="FF0000"/>
                </a:solidFill>
                <a:latin typeface="Garamond" panose="02020404030301010803" pitchFamily="18" charset="0"/>
              </a:rPr>
              <a:t>Hamiltonian Graph.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426" y="4145717"/>
            <a:ext cx="1791017" cy="174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296" y="4126519"/>
            <a:ext cx="1871598" cy="1749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747" y="4134117"/>
            <a:ext cx="1795346" cy="1753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41" y="3776385"/>
            <a:ext cx="20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Hamiltonian Graph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41772" y="3619572"/>
            <a:ext cx="246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Semi-Hamiltonian Graph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66441" y="3753298"/>
            <a:ext cx="245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Non-Hamiltonian Graph</a:t>
            </a:r>
          </a:p>
        </p:txBody>
      </p:sp>
    </p:spTree>
    <p:extLst>
      <p:ext uri="{BB962C8B-B14F-4D97-AF65-F5344CB8AC3E}">
        <p14:creationId xmlns:p14="http://schemas.microsoft.com/office/powerpoint/2010/main" val="135277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/>
              <a:t>Hamiltonian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021984"/>
            <a:ext cx="9601196" cy="3853884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Which graphs are 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Hamiltonian?.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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809" y="2021984"/>
            <a:ext cx="1791017" cy="17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6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99" y="887412"/>
            <a:ext cx="8986301" cy="59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/>
              <a:t>Hamiltonian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021984"/>
            <a:ext cx="8312408" cy="3853884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Which graphs are 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Hamiltonian?.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</a:t>
            </a:r>
          </a:p>
          <a:p>
            <a:r>
              <a:rPr lang="en-US" i="1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Theorem </a:t>
            </a:r>
            <a:r>
              <a:rPr lang="en-US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(Dirac 1952)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: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If G is a simple graph with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 ≥3,  and if </a:t>
            </a:r>
            <a:r>
              <a:rPr lang="en-US" b="1" i="1" dirty="0" err="1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deg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(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v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) ≥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/2 for each vertex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v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, then G is Hamiltonian.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809" y="2021984"/>
            <a:ext cx="1791017" cy="17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135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/>
              <a:t>Hamiltonian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021984"/>
            <a:ext cx="8312408" cy="3853884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Which graphs are 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Hamiltonian?.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</a:t>
            </a:r>
          </a:p>
          <a:p>
            <a:r>
              <a:rPr lang="en-US" i="1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Theorem </a:t>
            </a:r>
            <a:r>
              <a:rPr lang="en-US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(Dirac 1952)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: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If G is a simple graph with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 ≥3,  and if </a:t>
            </a:r>
            <a:r>
              <a:rPr lang="en-US" b="1" i="1" dirty="0" err="1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deg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(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v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) ≥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/2 for each vertex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v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, then G is Hamiltonian.</a:t>
            </a:r>
          </a:p>
          <a:p>
            <a:r>
              <a:rPr lang="en-US" i="1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Theorem </a:t>
            </a:r>
            <a:r>
              <a:rPr lang="en-US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(Ore 1960)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: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If G is a simple graph with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 ≥3,  and if </a:t>
            </a:r>
            <a:r>
              <a:rPr lang="en-US" b="1" i="1" dirty="0" err="1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deg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(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v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) +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n-US" b="1" i="1" dirty="0" err="1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deg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(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w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) ≥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n,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 for each pair of non-adjacent vertices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v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and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w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, then G is Hamiltonian.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809" y="2021984"/>
            <a:ext cx="1791017" cy="17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537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Exercises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739" y="2144131"/>
            <a:ext cx="4994521" cy="31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461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Exercises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1985432"/>
            <a:ext cx="9601196" cy="10282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Dodecahedron is Hamiltonian.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729" y="2807459"/>
            <a:ext cx="3294541" cy="27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147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Exercises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15545"/>
            <a:ext cx="6610350" cy="411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817" y="3207108"/>
            <a:ext cx="4029075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54" y="4020717"/>
            <a:ext cx="1865957" cy="17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189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Exercises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In a complete graph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nodes,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, how many Hamiltonian Cycles should be there?</a:t>
                </a:r>
              </a:p>
              <a:p>
                <a:pPr marL="0" indent="0">
                  <a:buNone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Hamiltonian Cycles: </a:t>
                </a:r>
              </a:p>
              <a:p>
                <a:pPr marL="0" indent="0">
                  <a:buNone/>
                </a:pPr>
                <a:r>
                  <a:rPr lang="en-US" dirty="0"/>
                  <a:t>A-B-C-D-E-A</a:t>
                </a:r>
              </a:p>
              <a:p>
                <a:pPr marL="0" indent="0">
                  <a:buNone/>
                </a:pPr>
                <a:r>
                  <a:rPr lang="en-US" dirty="0"/>
                  <a:t>A-B-D-C-E-A</a:t>
                </a:r>
              </a:p>
              <a:p>
                <a:pPr marL="0" indent="0">
                  <a:buNone/>
                </a:pPr>
                <a:r>
                  <a:rPr lang="en-US" dirty="0"/>
                  <a:t>A-C-E-D-B-A</a:t>
                </a:r>
              </a:p>
              <a:p>
                <a:pPr marL="0" indent="0">
                  <a:buNone/>
                </a:pPr>
                <a:r>
                  <a:rPr lang="en-US" dirty="0"/>
                  <a:t>How many Hamiltonian Cycles: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omplete Graph: Definition &amp; Example - Video &amp; Lesson Transcript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511" y="3129219"/>
            <a:ext cx="3333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475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u="sng" dirty="0">
                <a:solidFill>
                  <a:srgbClr val="7030A0"/>
                </a:solidFill>
                <a:latin typeface="Kristen ITC" panose="03050502040202030202" pitchFamily="66" charset="0"/>
              </a:rPr>
              <a:t>Practice Problems</a:t>
            </a:r>
            <a:br>
              <a:rPr lang="en-US" sz="3200" u="sng" dirty="0">
                <a:solidFill>
                  <a:srgbClr val="7030A0"/>
                </a:solidFill>
                <a:latin typeface="Kristen ITC" panose="03050502040202030202" pitchFamily="66" charset="0"/>
              </a:rPr>
            </a:br>
            <a:r>
              <a:rPr lang="en-US" sz="3200" dirty="0">
                <a:solidFill>
                  <a:srgbClr val="7030A0"/>
                </a:solidFill>
                <a:latin typeface="Kristen ITC" panose="03050502040202030202" pitchFamily="66" charset="0"/>
              </a:rPr>
              <a:t>				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Kristen ITC" panose="03050502040202030202" pitchFamily="66" charset="0"/>
              </a:rPr>
              <a:t>Try to solve at your own 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9" y="1470203"/>
            <a:ext cx="7795848" cy="2238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225" y="1139824"/>
            <a:ext cx="1428750" cy="1590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231" y="2888018"/>
            <a:ext cx="3989988" cy="37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1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Kristen ITC" panose="03050502040202030202" pitchFamily="66" charset="0"/>
              </a:rPr>
              <a:t>Basics of Graph Theory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11" y="1338442"/>
            <a:ext cx="7936539" cy="53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4817</TotalTime>
  <Words>1678</Words>
  <Application>Microsoft Office PowerPoint</Application>
  <PresentationFormat>Widescreen</PresentationFormat>
  <Paragraphs>312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101" baseType="lpstr">
      <vt:lpstr>Agency FB</vt:lpstr>
      <vt:lpstr>Arial</vt:lpstr>
      <vt:lpstr>Bradley Hand ITC</vt:lpstr>
      <vt:lpstr>Buxton Sketch</vt:lpstr>
      <vt:lpstr>Calibri</vt:lpstr>
      <vt:lpstr>Calibri Light</vt:lpstr>
      <vt:lpstr>Cambria Math</vt:lpstr>
      <vt:lpstr>Centaur</vt:lpstr>
      <vt:lpstr>Comic Sans MS</vt:lpstr>
      <vt:lpstr>Garamond</vt:lpstr>
      <vt:lpstr>Harrington</vt:lpstr>
      <vt:lpstr>Kristen ITC</vt:lpstr>
      <vt:lpstr>Matura MT Script Capitals</vt:lpstr>
      <vt:lpstr>Wingdings</vt:lpstr>
      <vt:lpstr>Office Theme</vt:lpstr>
      <vt:lpstr>Graph Theory Basics </vt:lpstr>
      <vt:lpstr>Graphs G(V,E)  </vt:lpstr>
      <vt:lpstr>Basics of Graph Theory </vt:lpstr>
      <vt:lpstr>Basics of Graph Theory </vt:lpstr>
      <vt:lpstr>Basics of Graph Theory </vt:lpstr>
      <vt:lpstr>Basics of Graph Theory </vt:lpstr>
      <vt:lpstr>Basics of Graph Theory </vt:lpstr>
      <vt:lpstr>Basics of Graph Theory </vt:lpstr>
      <vt:lpstr>Basics of Graph Theory </vt:lpstr>
      <vt:lpstr>PowerPoint Presentation</vt:lpstr>
      <vt:lpstr>PowerPoint Presentation</vt:lpstr>
      <vt:lpstr>PowerPoint Presentation</vt:lpstr>
      <vt:lpstr>Basics of Graph Theory </vt:lpstr>
      <vt:lpstr>Basics of Graph Theory </vt:lpstr>
      <vt:lpstr>Basics of Graph Theory </vt:lpstr>
      <vt:lpstr>Basics of Graph Theory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 of Graph Theory </vt:lpstr>
      <vt:lpstr>Practice Problems     Try to solve at your own </vt:lpstr>
      <vt:lpstr>Practice Problems     Try to solve at your own </vt:lpstr>
      <vt:lpstr>Practice Problems     Try to solve at your own </vt:lpstr>
      <vt:lpstr>Graphs Paths, Cycles and Connectivity  </vt:lpstr>
      <vt:lpstr>Paths and Cycles (Section 7.2 of textbook) </vt:lpstr>
      <vt:lpstr>Recap</vt:lpstr>
      <vt:lpstr>Recap</vt:lpstr>
      <vt:lpstr>Recap</vt:lpstr>
      <vt:lpstr>Recap</vt:lpstr>
      <vt:lpstr>Recap</vt:lpstr>
      <vt:lpstr>Recap</vt:lpstr>
      <vt:lpstr>Recap</vt:lpstr>
      <vt:lpstr>Basics of Graph Theory </vt:lpstr>
      <vt:lpstr>Basics of Graph Theory </vt:lpstr>
      <vt:lpstr>Basics of Graph Theory </vt:lpstr>
      <vt:lpstr>Paths and Cycles (Section 7.2 of textbook) </vt:lpstr>
      <vt:lpstr>Paths and Cycles (Section 7.2 of textbook) </vt:lpstr>
      <vt:lpstr>Paths and Cycles (Section 7.2 of textbook) </vt:lpstr>
      <vt:lpstr>Paths and Cycles (Section 7.2 of textbook) </vt:lpstr>
      <vt:lpstr>Paths and Cycles (Section 7.2 of textbook) </vt:lpstr>
      <vt:lpstr>Paths and Cycles (Section 7.2 of textbook) </vt:lpstr>
      <vt:lpstr>Paths and Cycles (Section 7.2 of textbook) </vt:lpstr>
      <vt:lpstr>Paths and Cycles (Section 7.2 of textbook) </vt:lpstr>
      <vt:lpstr>Paths and Cycles (Section 7.2 of textbook) </vt:lpstr>
      <vt:lpstr>Paths and Cycles (Section 7.2 of textbook) </vt:lpstr>
      <vt:lpstr>Paths and Cycles (Section 7.2 of textbook) </vt:lpstr>
      <vt:lpstr>PowerPoint Presentation</vt:lpstr>
      <vt:lpstr>Seven Bridges of Königsberg</vt:lpstr>
      <vt:lpstr>Seven Bridges of Königsberg</vt:lpstr>
      <vt:lpstr>Let’s Re-draw it: … and the Eulerian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Eulerian Graph: Fleury’s Algorithm</vt:lpstr>
      <vt:lpstr>Eulerian Graph: Fleury’s Algorithm</vt:lpstr>
      <vt:lpstr>Try this</vt:lpstr>
      <vt:lpstr>Eulerian Graph: Fleury’s Algorithm</vt:lpstr>
      <vt:lpstr>Eulerian Graph: Fleury’s Algorithm</vt:lpstr>
      <vt:lpstr>Exercises</vt:lpstr>
      <vt:lpstr>Exercises</vt:lpstr>
      <vt:lpstr>Exercises</vt:lpstr>
      <vt:lpstr>PowerPoint Presentation</vt:lpstr>
      <vt:lpstr>Hamiltonian Graph</vt:lpstr>
      <vt:lpstr>Hamiltonian Graph</vt:lpstr>
      <vt:lpstr>Hamiltonian Graph</vt:lpstr>
      <vt:lpstr>Hamiltonian Graph</vt:lpstr>
      <vt:lpstr>Hamiltonian Graph</vt:lpstr>
      <vt:lpstr>Exercises</vt:lpstr>
      <vt:lpstr>Exercises</vt:lpstr>
      <vt:lpstr>Exercises</vt:lpstr>
      <vt:lpstr>Exercises</vt:lpstr>
      <vt:lpstr>Practice Problems     Try to solve at your own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Theory Basics</dc:title>
  <dc:creator>Aamir Shahzad</dc:creator>
  <cp:lastModifiedBy>asim.raza</cp:lastModifiedBy>
  <cp:revision>64</cp:revision>
  <dcterms:created xsi:type="dcterms:W3CDTF">2020-04-22T07:13:24Z</dcterms:created>
  <dcterms:modified xsi:type="dcterms:W3CDTF">2023-01-04T12:33:26Z</dcterms:modified>
</cp:coreProperties>
</file>